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6638"/>
  <p:embeddedFontLst>
    <p:embeddedFont>
      <p:font typeface="Canva Sans Bold" panose="020B0604020202020204" charset="0"/>
      <p:regular r:id="rId4"/>
    </p:embeddedFont>
    <p:embeddedFont>
      <p:font typeface="Canva Sans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algn="r" rtl="1">
      <a:defRPr lang="ar-M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1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1"/>
          <a:lstStyle/>
          <a:p>
            <a:pPr rtl="1"/>
            <a:r>
              <a:rPr lang="a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1"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/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1"/>
          <a:lstStyle/>
          <a:p>
            <a:pPr rtl="1"/>
            <a:r>
              <a:rPr lang="a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1"/>
          <a:lstStyle/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1" anchor="t"/>
          <a:lstStyle>
            <a:lvl1pPr algn="r" rtl="1">
              <a:defRPr sz="4000" b="1" cap="all"/>
            </a:lvl1pPr>
          </a:lstStyle>
          <a:p>
            <a:pPr rtl="1"/>
            <a:r>
              <a:rPr lang="a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1" anchor="b"/>
          <a:lstStyle>
            <a:lvl1pPr marL="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1" anchor="b"/>
          <a:lstStyle>
            <a:lvl1pPr algn="r" rtl="1">
              <a:defRPr sz="2000" b="1"/>
            </a:lvl1pPr>
          </a:lstStyle>
          <a:p>
            <a:pPr rtl="1"/>
            <a:r>
              <a:rPr lang="a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1"/>
          <a:lstStyle>
            <a:lvl1pPr marL="0" indent="0" algn="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1" anchor="b"/>
          <a:lstStyle>
            <a:lvl1pPr algn="r" rtl="1">
              <a:defRPr sz="2000" b="1"/>
            </a:lvl1pPr>
          </a:lstStyle>
          <a:p>
            <a:pPr rtl="1"/>
            <a:r>
              <a:rPr lang="a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1"/>
          <a:lstStyle>
            <a:lvl1pPr marL="0" indent="0" algn="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"/>
              <a:t>Click to edit Master text styles</a:t>
            </a:r>
          </a:p>
          <a:p>
            <a:pPr lvl="1" rtl="1"/>
            <a:r>
              <a:rPr lang="ar"/>
              <a:t>Second level</a:t>
            </a:r>
          </a:p>
          <a:p>
            <a:pPr lvl="2" rtl="1"/>
            <a:r>
              <a:rPr lang="ar"/>
              <a:t>Third level</a:t>
            </a:r>
          </a:p>
          <a:p>
            <a:pPr lvl="3" rtl="1"/>
            <a:r>
              <a:rPr lang="ar"/>
              <a:t>Fourth level</a:t>
            </a:r>
          </a:p>
          <a:p>
            <a:pPr lvl="4" rtl="1"/>
            <a:r>
              <a:rPr lang="a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D8BD707-D9CF-40AE-B4C6-C98DA3205C09}" type="datetimeFigureOut">
              <a:rPr lang="en-US" smtClean="0"/>
              <a:pPr rtl="1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199" y="-74951"/>
            <a:ext cx="7756199" cy="1154429"/>
            <a:chOff x="0" y="0"/>
            <a:chExt cx="2779647" cy="413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9647" cy="413721"/>
            </a:xfrm>
            <a:custGeom>
              <a:avLst/>
              <a:gdLst/>
              <a:ahLst/>
              <a:cxnLst/>
              <a:rect l="l" t="t" r="r" b="b"/>
              <a:pathLst>
                <a:path w="2779647" h="413721">
                  <a:moveTo>
                    <a:pt x="0" y="0"/>
                  </a:moveTo>
                  <a:lnTo>
                    <a:pt x="2779647" y="0"/>
                  </a:lnTo>
                  <a:lnTo>
                    <a:pt x="2779647" y="413721"/>
                  </a:lnTo>
                  <a:lnTo>
                    <a:pt x="0" y="413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2779647" cy="394671"/>
            </a:xfrm>
            <a:prstGeom prst="rect">
              <a:avLst/>
            </a:prstGeom>
          </p:spPr>
          <p:txBody>
            <a:bodyPr lIns="50800" tIns="50800" rIns="50800" bIns="50800" rtlCol="1" anchor="ctr"/>
            <a:lstStyle/>
            <a:p>
              <a:pPr algn="ctr" rtl="1">
                <a:lnSpc>
                  <a:spcPts val="204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8000" y="-7200"/>
            <a:ext cx="1393562" cy="1161629"/>
          </a:xfrm>
          <a:custGeom>
            <a:avLst/>
            <a:gdLst/>
            <a:ahLst/>
            <a:cxnLst/>
            <a:rect l="l" t="t" r="r" b="b"/>
            <a:pathLst>
              <a:path w="1393562" h="1161629">
                <a:moveTo>
                  <a:pt x="0" y="0"/>
                </a:moveTo>
                <a:lnTo>
                  <a:pt x="1393562" y="0"/>
                </a:lnTo>
                <a:lnTo>
                  <a:pt x="1393562" y="1161629"/>
                </a:lnTo>
                <a:lnTo>
                  <a:pt x="0" y="1161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4956108" y="154661"/>
            <a:ext cx="2603892" cy="773107"/>
          </a:xfrm>
          <a:custGeom>
            <a:avLst/>
            <a:gdLst/>
            <a:ahLst/>
            <a:cxnLst/>
            <a:rect l="l" t="t" r="r" b="b"/>
            <a:pathLst>
              <a:path w="2603892" h="773107">
                <a:moveTo>
                  <a:pt x="0" y="0"/>
                </a:moveTo>
                <a:lnTo>
                  <a:pt x="2603892" y="0"/>
                </a:lnTo>
                <a:lnTo>
                  <a:pt x="2603892" y="773107"/>
                </a:lnTo>
                <a:lnTo>
                  <a:pt x="0" y="77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10" r="-4580" b="-5345"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7" name="Group 7"/>
          <p:cNvGrpSpPr/>
          <p:nvPr/>
        </p:nvGrpSpPr>
        <p:grpSpPr>
          <a:xfrm>
            <a:off x="-18000" y="1122029"/>
            <a:ext cx="7578000" cy="1166741"/>
            <a:chOff x="0" y="0"/>
            <a:chExt cx="2715784" cy="4181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15784" cy="418134"/>
            </a:xfrm>
            <a:custGeom>
              <a:avLst/>
              <a:gdLst/>
              <a:ahLst/>
              <a:cxnLst/>
              <a:rect l="l" t="t" r="r" b="b"/>
              <a:pathLst>
                <a:path w="2715784" h="418134">
                  <a:moveTo>
                    <a:pt x="0" y="0"/>
                  </a:moveTo>
                  <a:lnTo>
                    <a:pt x="2715784" y="0"/>
                  </a:lnTo>
                  <a:lnTo>
                    <a:pt x="2715784" y="418134"/>
                  </a:lnTo>
                  <a:lnTo>
                    <a:pt x="0" y="418134"/>
                  </a:lnTo>
                  <a:close/>
                </a:path>
              </a:pathLst>
            </a:custGeom>
            <a:solidFill>
              <a:srgbClr val="F14545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715784" cy="484809"/>
            </a:xfrm>
            <a:prstGeom prst="rect">
              <a:avLst/>
            </a:prstGeom>
          </p:spPr>
          <p:txBody>
            <a:bodyPr lIns="50800" tIns="50800" rIns="50800" bIns="50800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638744" y="1775567"/>
            <a:ext cx="5535778" cy="6813265"/>
            <a:chOff x="0" y="0"/>
            <a:chExt cx="6604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60C447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</p:spPr>
          <p:txBody>
            <a:bodyPr lIns="50800" tIns="50800" rIns="50800" bIns="50800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260157" y="7128278"/>
            <a:ext cx="2174131" cy="1365462"/>
            <a:chOff x="0" y="0"/>
            <a:chExt cx="10469982" cy="6575666"/>
          </a:xfrm>
        </p:grpSpPr>
        <p:sp>
          <p:nvSpPr>
            <p:cNvPr id="14" name="Freeform 14"/>
            <p:cNvSpPr/>
            <p:nvPr/>
          </p:nvSpPr>
          <p:spPr>
            <a:xfrm>
              <a:off x="10449" y="6350"/>
              <a:ext cx="10449105" cy="6562979"/>
            </a:xfrm>
            <a:custGeom>
              <a:avLst/>
              <a:gdLst/>
              <a:ahLst/>
              <a:cxnLst/>
              <a:rect l="l" t="t" r="r" b="b"/>
              <a:pathLst>
                <a:path w="10449105" h="6562979">
                  <a:moveTo>
                    <a:pt x="10449084" y="5480583"/>
                  </a:moveTo>
                  <a:cubicBezTo>
                    <a:pt x="10449084" y="6078372"/>
                    <a:pt x="9651693" y="6562979"/>
                    <a:pt x="8667996" y="6562979"/>
                  </a:cubicBezTo>
                  <a:lnTo>
                    <a:pt x="1781088" y="6562979"/>
                  </a:lnTo>
                  <a:cubicBezTo>
                    <a:pt x="797411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797390" y="0"/>
                    <a:pt x="1781088" y="0"/>
                  </a:cubicBezTo>
                  <a:lnTo>
                    <a:pt x="8668016" y="0"/>
                  </a:lnTo>
                  <a:cubicBezTo>
                    <a:pt x="9651693" y="0"/>
                    <a:pt x="10449105" y="484594"/>
                    <a:pt x="10449105" y="1082383"/>
                  </a:cubicBezTo>
                  <a:lnTo>
                    <a:pt x="10449105" y="5480583"/>
                  </a:lnTo>
                  <a:close/>
                </a:path>
              </a:pathLst>
            </a:custGeom>
            <a:blipFill>
              <a:blip r:embed="rId4"/>
              <a:stretch>
                <a:fillRect l="-8929" t="-1704" r="-5362" b="-96"/>
              </a:stretch>
            </a:blipFill>
          </p:spPr>
          <p:txBody>
            <a:bodyPr/>
            <a:lstStyle/>
            <a:p>
              <a:endParaRPr lang="en-IE" dirty="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8687" y="4604949"/>
            <a:ext cx="4532327" cy="487313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1921"/>
              </a:lnSpc>
            </a:pPr>
            <a:r>
              <a:rPr lang="ar" sz="1700">
                <a:solidFill>
                  <a:srgbClr val="FFFFFF"/>
                </a:solidFill>
                <a:latin typeface="Canva Sans Bold"/>
              </a:rPr>
              <a:t>ربما تحتاج إلى الحضور إلى المستشفى لتقييم حالتك، أو لتلقي العلاج.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5175" y="1224704"/>
            <a:ext cx="4889650" cy="1044576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ar" sz="4000">
                <a:solidFill>
                  <a:srgbClr val="FFFFFF"/>
                </a:solidFill>
                <a:latin typeface="Canva Sans Bold"/>
              </a:rPr>
              <a:t>الخط الساخن لإرشاد</a:t>
            </a:r>
          </a:p>
          <a:p>
            <a:pPr algn="ctr" rtl="1">
              <a:lnSpc>
                <a:spcPts val="4000"/>
              </a:lnSpc>
            </a:pPr>
            <a:r>
              <a:rPr lang="ar" sz="4000">
                <a:solidFill>
                  <a:srgbClr val="FFFFFF"/>
                </a:solidFill>
                <a:latin typeface="Canva Sans Bold"/>
              </a:rPr>
              <a:t>مرضى السرطان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2287" y="2465677"/>
            <a:ext cx="3295948" cy="464820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algn="ctr" rtl="1">
              <a:lnSpc>
                <a:spcPts val="3780"/>
              </a:lnSpc>
            </a:pPr>
            <a:r>
              <a:rPr lang="ar" sz="2700">
                <a:solidFill>
                  <a:srgbClr val="FFFFFF"/>
                </a:solidFill>
                <a:latin typeface="Canva Sans Bold"/>
              </a:rPr>
              <a:t>تصنيف الأعراض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687" y="2992296"/>
            <a:ext cx="4950850" cy="1449115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2040"/>
              </a:lnSpc>
            </a:pPr>
            <a:r>
              <a:rPr lang="ar" sz="1700">
                <a:solidFill>
                  <a:srgbClr val="000000"/>
                </a:solidFill>
                <a:latin typeface="Canva Sans Bold"/>
              </a:rPr>
              <a:t>هل تشعر بتوعُّك أو قلق بشأن</a:t>
            </a:r>
          </a:p>
          <a:p>
            <a:pPr rtl="1">
              <a:lnSpc>
                <a:spcPts val="2040"/>
              </a:lnSpc>
            </a:pPr>
            <a:r>
              <a:rPr lang="ar" sz="1700">
                <a:solidFill>
                  <a:srgbClr val="000000"/>
                </a:solidFill>
                <a:latin typeface="Canva Sans Bold"/>
              </a:rPr>
              <a:t>أعراض تعاني منها قبل زيارتك القادمة؟ </a:t>
            </a:r>
          </a:p>
          <a:p>
            <a:pPr rtl="1">
              <a:lnSpc>
                <a:spcPts val="72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 rtl="1">
              <a:lnSpc>
                <a:spcPts val="2040"/>
              </a:lnSpc>
            </a:pPr>
            <a:r>
              <a:rPr lang="ar" sz="1700">
                <a:solidFill>
                  <a:srgbClr val="000000"/>
                </a:solidFill>
                <a:latin typeface="Canva Sans Bold"/>
              </a:rPr>
              <a:t>لا تنتظِر! </a:t>
            </a:r>
          </a:p>
          <a:p>
            <a:pPr rtl="1">
              <a:lnSpc>
                <a:spcPts val="60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 rtl="1">
              <a:lnSpc>
                <a:spcPts val="2040"/>
              </a:lnSpc>
            </a:pPr>
            <a:r>
              <a:rPr lang="ar" sz="1700">
                <a:solidFill>
                  <a:srgbClr val="000000"/>
                </a:solidFill>
                <a:latin typeface="Canva Sans"/>
              </a:rPr>
              <a:t>اتصِل بالخط الساخن للإرشاد للحصول على الدعم والنصح (تصنيف الأعراض) من قِبل ممرضات متخصصات.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687" y="5258237"/>
            <a:ext cx="5785187" cy="2564805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2040"/>
              </a:lnSpc>
            </a:pPr>
            <a:r>
              <a:rPr lang="ar" sz="1700">
                <a:solidFill>
                  <a:srgbClr val="000000"/>
                </a:solidFill>
                <a:latin typeface="Canva Sans Bold"/>
              </a:rPr>
              <a:t>متى ينبغي أن أتصل؟  </a:t>
            </a:r>
          </a:p>
          <a:p>
            <a:pPr rtl="1">
              <a:lnSpc>
                <a:spcPts val="2040"/>
              </a:lnSpc>
            </a:pPr>
            <a:r>
              <a:rPr lang="ar" sz="1700">
                <a:solidFill>
                  <a:srgbClr val="000000"/>
                </a:solidFill>
                <a:latin typeface="Canva Sans"/>
              </a:rPr>
              <a:t>توفر هذه الخدمة لك النصح والتقييم إذا شعرتَ بتوعُّك: </a:t>
            </a:r>
          </a:p>
          <a:p>
            <a:pPr marL="367031" lvl="1" indent="-183515" rtl="1">
              <a:lnSpc>
                <a:spcPts val="2040"/>
              </a:lnSpc>
              <a:buFont typeface="Arial"/>
              <a:buChar char="•"/>
            </a:pPr>
            <a:r>
              <a:rPr lang="ar" sz="1700">
                <a:solidFill>
                  <a:srgbClr val="000000"/>
                </a:solidFill>
                <a:latin typeface="Canva Sans"/>
              </a:rPr>
              <a:t>أثناء تلقيك علاج السرطان</a:t>
            </a:r>
          </a:p>
          <a:p>
            <a:pPr marL="367031" lvl="1" indent="-183515" rtl="1">
              <a:lnSpc>
                <a:spcPts val="2040"/>
              </a:lnSpc>
              <a:buFont typeface="Arial"/>
              <a:buChar char="•"/>
            </a:pPr>
            <a:r>
              <a:rPr lang="ar" sz="1700">
                <a:solidFill>
                  <a:srgbClr val="000000"/>
                </a:solidFill>
                <a:latin typeface="Canva Sans"/>
              </a:rPr>
              <a:t>خلال فترة تصل إلى 8 أسابيع بعد اكتمال علاج السرطان</a:t>
            </a:r>
          </a:p>
          <a:p>
            <a:pPr marL="367031" lvl="1" indent="-183515" rtl="1">
              <a:lnSpc>
                <a:spcPts val="2040"/>
              </a:lnSpc>
              <a:buFont typeface="Arial"/>
              <a:buChar char="•"/>
            </a:pPr>
            <a:r>
              <a:rPr lang="ar" sz="1700">
                <a:solidFill>
                  <a:srgbClr val="000000"/>
                </a:solidFill>
                <a:latin typeface="Canva Sans"/>
              </a:rPr>
              <a:t>خلال فترة تصل إلى عام واحد بعد تلقي العلاج المناعي</a:t>
            </a:r>
          </a:p>
          <a:p>
            <a:pPr rtl="1">
              <a:lnSpc>
                <a:spcPts val="2040"/>
              </a:lnSpc>
            </a:pPr>
            <a:endParaRPr lang="en-US" sz="1700" b="1" dirty="0">
              <a:solidFill>
                <a:srgbClr val="000000"/>
              </a:solidFill>
              <a:latin typeface="Canva Sans"/>
            </a:endParaRPr>
          </a:p>
          <a:p>
            <a:pPr rtl="1">
              <a:lnSpc>
                <a:spcPts val="2040"/>
              </a:lnSpc>
            </a:pPr>
            <a:r>
              <a:rPr lang="ar" sz="1700" b="1">
                <a:solidFill>
                  <a:srgbClr val="000000"/>
                </a:solidFill>
                <a:latin typeface="Canva Sans"/>
              </a:rPr>
              <a:t>هل أنتَ لستَ متأكدًا متى يمكنك الاتصال؟</a:t>
            </a:r>
          </a:p>
          <a:p>
            <a:pPr rtl="1">
              <a:lnSpc>
                <a:spcPts val="2040"/>
              </a:lnSpc>
            </a:pPr>
            <a:endParaRPr lang="en-US" sz="1700" dirty="0">
              <a:solidFill>
                <a:srgbClr val="000000"/>
              </a:solidFill>
              <a:latin typeface="Canva Sans"/>
            </a:endParaRPr>
          </a:p>
          <a:p>
            <a:pPr algn="ctr" rtl="1">
              <a:lnSpc>
                <a:spcPts val="2040"/>
              </a:lnSpc>
            </a:pPr>
            <a:r>
              <a:rPr lang="ar" sz="1700" b="1">
                <a:solidFill>
                  <a:srgbClr val="000000"/>
                </a:solidFill>
                <a:latin typeface="Canva Sans"/>
              </a:rPr>
              <a:t>إذا كنت غير متأكد، احرص دائمًا على التحقق من ذلك.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280443" y="2360821"/>
            <a:ext cx="2823173" cy="282317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125" r="-312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0818" y="8141915"/>
            <a:ext cx="7298364" cy="2045329"/>
            <a:chOff x="0" y="0"/>
            <a:chExt cx="9731152" cy="2727105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9731152" cy="2727105"/>
              <a:chOff x="0" y="0"/>
              <a:chExt cx="2615569" cy="733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615569" cy="733000"/>
              </a:xfrm>
              <a:custGeom>
                <a:avLst/>
                <a:gdLst/>
                <a:ahLst/>
                <a:cxnLst/>
                <a:rect l="l" t="t" r="r" b="b"/>
                <a:pathLst>
                  <a:path w="2615569" h="733000">
                    <a:moveTo>
                      <a:pt x="39249" y="0"/>
                    </a:moveTo>
                    <a:lnTo>
                      <a:pt x="2576320" y="0"/>
                    </a:lnTo>
                    <a:cubicBezTo>
                      <a:pt x="2597997" y="0"/>
                      <a:pt x="2615569" y="17572"/>
                      <a:pt x="2615569" y="39249"/>
                    </a:cubicBezTo>
                    <a:lnTo>
                      <a:pt x="2615569" y="693751"/>
                    </a:lnTo>
                    <a:cubicBezTo>
                      <a:pt x="2615569" y="715427"/>
                      <a:pt x="2597997" y="733000"/>
                      <a:pt x="2576320" y="733000"/>
                    </a:cubicBezTo>
                    <a:lnTo>
                      <a:pt x="39249" y="733000"/>
                    </a:lnTo>
                    <a:cubicBezTo>
                      <a:pt x="17572" y="733000"/>
                      <a:pt x="0" y="715427"/>
                      <a:pt x="0" y="693751"/>
                    </a:cubicBezTo>
                    <a:lnTo>
                      <a:pt x="0" y="39249"/>
                    </a:lnTo>
                    <a:cubicBezTo>
                      <a:pt x="0" y="17572"/>
                      <a:pt x="17572" y="0"/>
                      <a:pt x="39249" y="0"/>
                    </a:cubicBezTo>
                    <a:close/>
                  </a:path>
                </a:pathLst>
              </a:custGeom>
              <a:solidFill>
                <a:srgbClr val="F58B29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9525"/>
                <a:ext cx="2615569" cy="723475"/>
              </a:xfrm>
              <a:prstGeom prst="rect">
                <a:avLst/>
              </a:prstGeom>
            </p:spPr>
            <p:txBody>
              <a:bodyPr lIns="50800" tIns="50800" rIns="50800" bIns="50800" rtlCol="1" anchor="ctr"/>
              <a:lstStyle/>
              <a:p>
                <a:pPr algn="ctr" rtl="1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219293" y="1623139"/>
              <a:ext cx="9331285" cy="882511"/>
              <a:chOff x="0" y="0"/>
              <a:chExt cx="2508091" cy="2372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1" anchor="ctr"/>
              <a:lstStyle/>
              <a:p>
                <a:pPr algn="ctr" rtl="1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19293" y="628235"/>
              <a:ext cx="9331285" cy="882511"/>
              <a:chOff x="0" y="0"/>
              <a:chExt cx="2508091" cy="23720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1" anchor="ctr"/>
              <a:lstStyle/>
              <a:p>
                <a:pPr algn="ctr" rtl="1">
                  <a:lnSpc>
                    <a:spcPts val="192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392843" y="1874200"/>
              <a:ext cx="8487700" cy="304800"/>
            </a:xfrm>
            <a:prstGeom prst="rect">
              <a:avLst/>
            </a:prstGeom>
          </p:spPr>
          <p:txBody>
            <a:bodyPr lIns="0" tIns="0" rIns="0" bIns="0" rtlCol="1" anchor="t">
              <a:spAutoFit/>
            </a:bodyPr>
            <a:lstStyle/>
            <a:p>
              <a:pPr rtl="1">
                <a:lnSpc>
                  <a:spcPts val="1800"/>
                </a:lnSpc>
              </a:pPr>
              <a:r>
                <a:rPr lang="ar" sz="1500" dirty="0">
                  <a:solidFill>
                    <a:srgbClr val="000000"/>
                  </a:solidFill>
                  <a:latin typeface="Canva Sans Bold"/>
                </a:rPr>
                <a:t>بعد الساعة 4م/عطلات نهاية الأسبوع/العطلات الرسمية، اتصِل:</a:t>
              </a:r>
              <a:endParaRPr lang="en-US" sz="1500" dirty="0">
                <a:solidFill>
                  <a:srgbClr val="000000"/>
                </a:solidFill>
                <a:latin typeface="Canva Sans Bold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66927" y="940693"/>
              <a:ext cx="8487700" cy="307776"/>
            </a:xfrm>
            <a:prstGeom prst="rect">
              <a:avLst/>
            </a:prstGeom>
          </p:spPr>
          <p:txBody>
            <a:bodyPr lIns="0" tIns="0" rIns="0" bIns="0" rtlCol="1" anchor="t">
              <a:spAutoFit/>
            </a:bodyPr>
            <a:lstStyle/>
            <a:p>
              <a:pPr rtl="1">
                <a:lnSpc>
                  <a:spcPts val="1800"/>
                </a:lnSpc>
              </a:pPr>
              <a:r>
                <a:rPr lang="ar" sz="1500">
                  <a:solidFill>
                    <a:srgbClr val="000000"/>
                  </a:solidFill>
                  <a:latin typeface="Canva Sans Bold"/>
                </a:rPr>
                <a:t>الإثنين-الجمعة من الساعة 8:00-16:00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509642" y="194025"/>
              <a:ext cx="4711868" cy="319910"/>
            </a:xfrm>
            <a:prstGeom prst="rect">
              <a:avLst/>
            </a:prstGeom>
          </p:spPr>
          <p:txBody>
            <a:bodyPr lIns="0" tIns="0" rIns="0" bIns="0" rtlCol="1" anchor="t">
              <a:spAutoFit/>
            </a:bodyPr>
            <a:lstStyle/>
            <a:p>
              <a:pPr rtl="1">
                <a:lnSpc>
                  <a:spcPts val="1881"/>
                </a:lnSpc>
              </a:pPr>
              <a:r>
                <a:rPr lang="ar" sz="1665">
                  <a:solidFill>
                    <a:srgbClr val="000000"/>
                  </a:solidFill>
                  <a:latin typeface="Canva Sans Bold"/>
                </a:rPr>
                <a:t>ما الرقم الذي ينبغي أن أتصل به؟ 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8687" y="10356144"/>
            <a:ext cx="7274895" cy="153888"/>
          </a:xfrm>
          <a:prstGeom prst="rect">
            <a:avLst/>
          </a:prstGeom>
        </p:spPr>
        <p:txBody>
          <a:bodyPr wrap="square" lIns="0" tIns="0" rIns="0" bIns="0" rtlCol="1" anchor="t">
            <a:spAutoFit/>
          </a:bodyPr>
          <a:lstStyle/>
          <a:p>
            <a:pPr rtl="1">
              <a:lnSpc>
                <a:spcPts val="1209"/>
              </a:lnSpc>
            </a:pPr>
            <a:r>
              <a:rPr lang="ar" sz="1070" b="1">
                <a:solidFill>
                  <a:srgbClr val="FF0000"/>
                </a:solidFill>
                <a:latin typeface="Canva Sans Bold"/>
              </a:rPr>
              <a:t>اتصِل برقم </a:t>
            </a:r>
            <a:r>
              <a:rPr lang="ar" sz="1070" b="1" u="sng">
                <a:solidFill>
                  <a:srgbClr val="FF0000"/>
                </a:solidFill>
                <a:latin typeface="Canva Sans Bold"/>
              </a:rPr>
              <a:t>999/112</a:t>
            </a:r>
            <a:r>
              <a:rPr lang="ar" sz="1070" b="1">
                <a:solidFill>
                  <a:srgbClr val="FF0000"/>
                </a:solidFill>
                <a:latin typeface="Canva Sans Bold"/>
              </a:rPr>
              <a:t> على الفور إذا شعرتَ بتوعك مفاجئ، على سبيل المثال ألم في الصدر، أو صعوبة في التنفس، أو فقدان قوة الأطراف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85498" y="-478750"/>
            <a:ext cx="3874496" cy="7280875"/>
            <a:chOff x="0" y="0"/>
            <a:chExt cx="54014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145" cy="812800"/>
            </a:xfrm>
            <a:custGeom>
              <a:avLst/>
              <a:gdLst/>
              <a:ahLst/>
              <a:cxnLst/>
              <a:rect l="l" t="t" r="r" b="b"/>
              <a:pathLst>
                <a:path w="540145" h="812800">
                  <a:moveTo>
                    <a:pt x="180146" y="19070"/>
                  </a:moveTo>
                  <a:cubicBezTo>
                    <a:pt x="207748" y="7556"/>
                    <a:pt x="239320" y="0"/>
                    <a:pt x="270218" y="0"/>
                  </a:cubicBezTo>
                  <a:cubicBezTo>
                    <a:pt x="301117" y="0"/>
                    <a:pt x="330850" y="6476"/>
                    <a:pt x="358250" y="17990"/>
                  </a:cubicBezTo>
                  <a:cubicBezTo>
                    <a:pt x="358834" y="18350"/>
                    <a:pt x="359417" y="18350"/>
                    <a:pt x="359999" y="18710"/>
                  </a:cubicBezTo>
                  <a:cubicBezTo>
                    <a:pt x="462898" y="64765"/>
                    <a:pt x="538688" y="186379"/>
                    <a:pt x="540145" y="328502"/>
                  </a:cubicBezTo>
                  <a:lnTo>
                    <a:pt x="540145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457" y="185660"/>
                    <a:pt x="76081" y="64045"/>
                    <a:pt x="180146" y="19070"/>
                  </a:cubicBezTo>
                  <a:close/>
                </a:path>
              </a:pathLst>
            </a:custGeom>
            <a:solidFill>
              <a:srgbClr val="60C447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0325"/>
              <a:ext cx="540145" cy="752475"/>
            </a:xfrm>
            <a:prstGeom prst="rect">
              <a:avLst/>
            </a:prstGeom>
          </p:spPr>
          <p:txBody>
            <a:bodyPr lIns="50800" tIns="50800" rIns="50800" bIns="50800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8234" y="1473683"/>
            <a:ext cx="5524185" cy="1795363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2039"/>
              </a:lnSpc>
            </a:pPr>
            <a:r>
              <a:rPr lang="ar" sz="1699">
                <a:solidFill>
                  <a:srgbClr val="000000"/>
                </a:solidFill>
                <a:latin typeface="Canva Sans Bold"/>
              </a:rPr>
              <a:t>ما الذي يحدث عندما أتصل؟</a:t>
            </a:r>
          </a:p>
          <a:p>
            <a:pPr rtl="1">
              <a:lnSpc>
                <a:spcPts val="360"/>
              </a:lnSpc>
            </a:pPr>
            <a:endParaRPr lang="en-US" sz="1699" dirty="0">
              <a:solidFill>
                <a:srgbClr val="000000"/>
              </a:solidFill>
              <a:latin typeface="Canva Sans Bold"/>
            </a:endParaRPr>
          </a:p>
          <a:p>
            <a:pPr rtl="1">
              <a:lnSpc>
                <a:spcPts val="2039"/>
              </a:lnSpc>
            </a:pPr>
            <a:r>
              <a:rPr lang="ar" sz="1699">
                <a:solidFill>
                  <a:srgbClr val="000000"/>
                </a:solidFill>
                <a:latin typeface="Canva Sans"/>
              </a:rPr>
              <a:t>سوف تطرح عليك الممرضة، التي تجيب على مكالمتك، عددًا من الأسئلة المتعلقة بالأعراض التي قد تكون تعاني منها. </a:t>
            </a:r>
          </a:p>
          <a:p>
            <a:pPr rtl="1">
              <a:lnSpc>
                <a:spcPts val="840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 rtl="1">
              <a:lnSpc>
                <a:spcPts val="2039"/>
              </a:lnSpc>
            </a:pPr>
            <a:r>
              <a:rPr lang="ar" sz="1699">
                <a:solidFill>
                  <a:srgbClr val="000000"/>
                </a:solidFill>
                <a:latin typeface="Canva Sans"/>
              </a:rPr>
              <a:t>تُدرَج أدناه بعض الأعراض المحتملة في المربعات الملونة بألوان إشارات المرور، أي الأخضر، والبرتقالي، والأحمر. </a:t>
            </a:r>
          </a:p>
          <a:p>
            <a:pPr rtl="1">
              <a:lnSpc>
                <a:spcPts val="840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 rtl="1">
              <a:lnSpc>
                <a:spcPts val="2039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17692" y="2720533"/>
            <a:ext cx="5013564" cy="2308324"/>
          </a:xfrm>
          <a:prstGeom prst="rect">
            <a:avLst/>
          </a:prstGeom>
        </p:spPr>
        <p:txBody>
          <a:bodyPr wrap="square" lIns="0" tIns="0" rIns="0" bIns="0" rtlCol="1" anchor="t">
            <a:spAutoFit/>
          </a:bodyPr>
          <a:lstStyle/>
          <a:p>
            <a:pPr rtl="1">
              <a:lnSpc>
                <a:spcPts val="204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 rtl="1">
              <a:lnSpc>
                <a:spcPts val="2040"/>
              </a:lnSpc>
            </a:pPr>
            <a:r>
              <a:rPr lang="ar" sz="1700" b="1">
                <a:solidFill>
                  <a:srgbClr val="000000"/>
                </a:solidFill>
                <a:latin typeface="Canva Sans Bold"/>
              </a:rPr>
              <a:t>ربما:</a:t>
            </a:r>
          </a:p>
          <a:p>
            <a:pPr marL="285750" indent="-285750" rtl="1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ar" sz="1700">
                <a:solidFill>
                  <a:srgbClr val="000000"/>
                </a:solidFill>
                <a:latin typeface="Canva Sans Bold"/>
              </a:rPr>
              <a:t>يتم إعطاؤك النصيحة عبر الهاتف.</a:t>
            </a:r>
          </a:p>
          <a:p>
            <a:pPr marL="285750" indent="-285750" rtl="1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ar" sz="1700">
                <a:solidFill>
                  <a:srgbClr val="000000"/>
                </a:solidFill>
                <a:latin typeface="Canva Sans Bold"/>
              </a:rPr>
              <a:t>يُطلب منك الحضور إلى الممرضة المتخصصة التي تتعامل معها/</a:t>
            </a:r>
          </a:p>
          <a:p>
            <a:pPr rtl="1">
              <a:lnSpc>
                <a:spcPts val="2040"/>
              </a:lnSpc>
            </a:pPr>
            <a:r>
              <a:rPr lang="ar" sz="1700">
                <a:solidFill>
                  <a:srgbClr val="000000"/>
                </a:solidFill>
                <a:latin typeface="Canva Sans Bold"/>
              </a:rPr>
              <a:t>     الممارس العام/قسم الطوارئ.</a:t>
            </a:r>
          </a:p>
          <a:p>
            <a:pPr rtl="1">
              <a:lnSpc>
                <a:spcPts val="204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 rtl="1">
              <a:lnSpc>
                <a:spcPts val="2040"/>
              </a:lnSpc>
            </a:pPr>
            <a:r>
              <a:rPr lang="ar" sz="1400">
                <a:solidFill>
                  <a:srgbClr val="000000"/>
                </a:solidFill>
                <a:latin typeface="Canva Sans Bold"/>
              </a:rPr>
              <a:t>يُرجى إحضار الأدوية التي تأخذها، بالإضافة إلى قائمة بأسماء تلك الأدوية، معك إلى المستشفى.  يمكنك الحصول على قائمة بأسماء الأدوية من الممارس العام الذي تتعامل معه.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074089" y="5313872"/>
            <a:ext cx="2189095" cy="1128224"/>
            <a:chOff x="0" y="0"/>
            <a:chExt cx="681100" cy="3510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685453" y="5313872"/>
            <a:ext cx="2189095" cy="1128224"/>
            <a:chOff x="0" y="0"/>
            <a:chExt cx="681100" cy="351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58B29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74089" y="6339888"/>
            <a:ext cx="2189095" cy="3598385"/>
            <a:chOff x="0" y="0"/>
            <a:chExt cx="681100" cy="11195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0000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85453" y="6303930"/>
            <a:ext cx="2189095" cy="3596112"/>
            <a:chOff x="0" y="0"/>
            <a:chExt cx="681100" cy="11188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1100" cy="1118869"/>
            </a:xfrm>
            <a:custGeom>
              <a:avLst/>
              <a:gdLst/>
              <a:ahLst/>
              <a:cxnLst/>
              <a:rect l="l" t="t" r="r" b="b"/>
              <a:pathLst>
                <a:path w="681100" h="1118869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0576"/>
                  </a:lnTo>
                  <a:cubicBezTo>
                    <a:pt x="681100" y="1098080"/>
                    <a:pt x="678119" y="1105276"/>
                    <a:pt x="672813" y="1110582"/>
                  </a:cubicBezTo>
                  <a:cubicBezTo>
                    <a:pt x="667507" y="1115888"/>
                    <a:pt x="660311" y="1118869"/>
                    <a:pt x="652807" y="1118869"/>
                  </a:cubicBezTo>
                  <a:lnTo>
                    <a:pt x="28293" y="1118869"/>
                  </a:lnTo>
                  <a:cubicBezTo>
                    <a:pt x="20789" y="1118869"/>
                    <a:pt x="13593" y="1115888"/>
                    <a:pt x="8287" y="1110582"/>
                  </a:cubicBezTo>
                  <a:cubicBezTo>
                    <a:pt x="2981" y="1105276"/>
                    <a:pt x="0" y="1098080"/>
                    <a:pt x="0" y="1090576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58B29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681100" cy="1185544"/>
            </a:xfrm>
            <a:prstGeom prst="rect">
              <a:avLst/>
            </a:prstGeom>
          </p:spPr>
          <p:txBody>
            <a:bodyPr lIns="58514" tIns="58514" rIns="58514" bIns="58514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6816" y="5313872"/>
            <a:ext cx="2189095" cy="1128224"/>
            <a:chOff x="0" y="0"/>
            <a:chExt cx="681100" cy="3510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60C44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6816" y="6339888"/>
            <a:ext cx="2189095" cy="3598385"/>
            <a:chOff x="0" y="0"/>
            <a:chExt cx="681100" cy="11195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0C447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6809" y="6423046"/>
            <a:ext cx="1939813" cy="2398092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 إعياء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 فقدان شهية</a:t>
            </a:r>
          </a:p>
          <a:p>
            <a:pPr marL="311784" lvl="1" indent="-171450" rtl="1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تغيرات جلدية لا تسبب حكة أو ألمًا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 صعوبة في التكيف مع العلاج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 تغيرات مزاجية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140334" lvl="1" algn="l" rtl="1">
              <a:lnSpc>
                <a:spcPts val="1689"/>
              </a:lnSpc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algn="l" rtl="1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algn="l" rtl="1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10764" y="5419696"/>
            <a:ext cx="1969888" cy="838200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1671"/>
              </a:lnSpc>
            </a:pPr>
            <a:r>
              <a:rPr lang="ar" sz="1392">
                <a:solidFill>
                  <a:srgbClr val="000000"/>
                </a:solidFill>
                <a:latin typeface="Canva Sans Bold"/>
              </a:rPr>
              <a:t>كُن يقظًا، وإذا ظهرت عليك أعراض، اتصِل بالخط الساخن للإرشاد، أو برقم الطوارئ في غير ساعات العمل الرسمية.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36618" y="5419696"/>
            <a:ext cx="1864038" cy="838200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1671"/>
              </a:lnSpc>
            </a:pPr>
            <a:r>
              <a:rPr lang="ar" sz="1392">
                <a:solidFill>
                  <a:srgbClr val="000000"/>
                </a:solidFill>
                <a:latin typeface="Canva Sans Bold"/>
              </a:rPr>
              <a:t>اتصِل بالخط الساخن للإرشاد على الفور إذا كنتَ تعاني من الأعراض التالية: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08854" y="5419696"/>
            <a:ext cx="1961755" cy="628650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1671"/>
              </a:lnSpc>
            </a:pPr>
            <a:r>
              <a:rPr lang="ar" sz="1392">
                <a:solidFill>
                  <a:srgbClr val="000000"/>
                </a:solidFill>
                <a:latin typeface="Canva Sans Bold"/>
              </a:rPr>
              <a:t>اتصِل بالخط الساخن للإرشاد إذا استمرت الأعراض التي تعاني منها، أو تفاقمَتْ.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97186" y="6261100"/>
            <a:ext cx="1965628" cy="3603551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marL="79239" lvl="1" rtl="1">
              <a:lnSpc>
                <a:spcPts val="880"/>
              </a:lnSpc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ألم جديد/زيادة حدة الألم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نوبات قشعريرة، ساخنة أو باردة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شعور بالإعياء/قيء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مشكلات تبوُّل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إسهال (تكرار الإسهال عددًا من المرات يتراوح ما بين مرتين إلى 4 مرات خلال 24 ساعة)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إمساك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نزيف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تورُّم الأطراف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قرحة الفم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تغيرات جلدية، أو طفح جلدي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التهاب العيون/نزول الدموع منها</a:t>
            </a:r>
          </a:p>
          <a:p>
            <a:pPr marL="280669" lvl="1" indent="-140335" rtl="1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algn="l" rtl="1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153640" y="6418162"/>
            <a:ext cx="2014076" cy="1436291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marL="280669" lvl="1" indent="-140335" rtl="1">
              <a:lnSpc>
                <a:spcPts val="155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  <a:ea typeface="Canva Sans"/>
              </a:rPr>
              <a:t>ارتفاع درجة الحرارة إلى 37.5° م، أو أكثر</a:t>
            </a:r>
          </a:p>
          <a:p>
            <a:pPr marL="280669" lvl="1" indent="-140335" rtl="1">
              <a:lnSpc>
                <a:spcPts val="155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  <a:ea typeface="Canva Sans"/>
              </a:rPr>
              <a:t>انخفاض درجة الحرارة عن 36° م</a:t>
            </a: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1">
              <a:lnSpc>
                <a:spcPts val="155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شعور بالتوعُّك بوجهٍ عام</a:t>
            </a:r>
          </a:p>
          <a:p>
            <a:pPr marL="280669" lvl="1" indent="-140335" rtl="1">
              <a:lnSpc>
                <a:spcPts val="1559"/>
              </a:lnSpc>
              <a:buFont typeface="Arial"/>
              <a:buChar char="•"/>
            </a:pPr>
            <a:r>
              <a:rPr lang="ar" sz="1200">
                <a:solidFill>
                  <a:srgbClr val="002D3D"/>
                </a:solidFill>
                <a:latin typeface="Canva Sans"/>
              </a:rPr>
              <a:t>تفاقُم أيٍّ من الأعراض التي تعاني منها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8234" y="10090673"/>
            <a:ext cx="7258426" cy="172593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1355"/>
              </a:lnSpc>
            </a:pPr>
            <a:r>
              <a:rPr lang="ar" sz="1200">
                <a:solidFill>
                  <a:srgbClr val="000000"/>
                </a:solidFill>
                <a:latin typeface="Canva Sans Bold"/>
              </a:rPr>
              <a:t>يُرجى العلم أن هذه الخدمة غير مخصصة للروشتات الطبية المتكررة، أو الاستفسارات عن المواعيد، أو الاستفسارات العامة.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61661" y="10398154"/>
            <a:ext cx="2064999" cy="179536"/>
          </a:xfrm>
          <a:prstGeom prst="rect">
            <a:avLst/>
          </a:prstGeom>
        </p:spPr>
        <p:txBody>
          <a:bodyPr lIns="0" tIns="0" rIns="0" bIns="0" rtlCol="1" anchor="t">
            <a:spAutoFit/>
          </a:bodyPr>
          <a:lstStyle/>
          <a:p>
            <a:pPr rtl="1">
              <a:lnSpc>
                <a:spcPts val="1355"/>
              </a:lnSpc>
            </a:pPr>
            <a:r>
              <a:rPr lang="ar" sz="1200">
                <a:solidFill>
                  <a:srgbClr val="000000"/>
                </a:solidFill>
                <a:latin typeface="Canva Sans"/>
              </a:rPr>
              <a:t>NI-AHO-003 02/05/2024 v2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4847" y="0"/>
            <a:ext cx="7578000" cy="1081565"/>
            <a:chOff x="0" y="0"/>
            <a:chExt cx="2715784" cy="38760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15784" cy="387608"/>
            </a:xfrm>
            <a:custGeom>
              <a:avLst/>
              <a:gdLst/>
              <a:ahLst/>
              <a:cxnLst/>
              <a:rect l="l" t="t" r="r" b="b"/>
              <a:pathLst>
                <a:path w="2715784" h="387608">
                  <a:moveTo>
                    <a:pt x="0" y="0"/>
                  </a:moveTo>
                  <a:lnTo>
                    <a:pt x="2715784" y="0"/>
                  </a:lnTo>
                  <a:lnTo>
                    <a:pt x="2715784" y="387608"/>
                  </a:lnTo>
                  <a:lnTo>
                    <a:pt x="0" y="387608"/>
                  </a:lnTo>
                  <a:close/>
                </a:path>
              </a:pathLst>
            </a:custGeom>
            <a:solidFill>
              <a:srgbClr val="F14545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2715784" cy="454283"/>
            </a:xfrm>
            <a:prstGeom prst="rect">
              <a:avLst/>
            </a:prstGeom>
          </p:spPr>
          <p:txBody>
            <a:bodyPr lIns="50800" tIns="50800" rIns="50800" bIns="50800" rtlCol="1" anchor="ctr"/>
            <a:lstStyle/>
            <a:p>
              <a:pPr algn="ctr" rtl="1">
                <a:lnSpc>
                  <a:spcPts val="160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6318941" y="1676053"/>
            <a:ext cx="457699" cy="3648328"/>
          </a:xfrm>
          <a:custGeom>
            <a:avLst/>
            <a:gdLst/>
            <a:ahLst/>
            <a:cxnLst/>
            <a:rect l="l" t="t" r="r" b="b"/>
            <a:pathLst>
              <a:path w="457699" h="3648328">
                <a:moveTo>
                  <a:pt x="0" y="0"/>
                </a:moveTo>
                <a:lnTo>
                  <a:pt x="457699" y="0"/>
                </a:lnTo>
                <a:lnTo>
                  <a:pt x="457699" y="3648327"/>
                </a:lnTo>
                <a:lnTo>
                  <a:pt x="0" y="364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7" name="Group 37"/>
          <p:cNvGrpSpPr/>
          <p:nvPr/>
        </p:nvGrpSpPr>
        <p:grpSpPr>
          <a:xfrm>
            <a:off x="6365458" y="2148643"/>
            <a:ext cx="334003" cy="33400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B2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1" anchor="ctr"/>
            <a:lstStyle/>
            <a:p>
              <a:pPr algn="ctr" rtl="1">
                <a:lnSpc>
                  <a:spcPts val="192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406808" y="153433"/>
            <a:ext cx="6760907" cy="655372"/>
          </a:xfrm>
          <a:prstGeom prst="rect">
            <a:avLst/>
          </a:prstGeom>
        </p:spPr>
        <p:txBody>
          <a:bodyPr wrap="square" lIns="0" tIns="0" rIns="0" bIns="0" rtlCol="1" anchor="t">
            <a:spAutoFit/>
          </a:bodyPr>
          <a:lstStyle/>
          <a:p>
            <a:pPr algn="ctr" rtl="1">
              <a:lnSpc>
                <a:spcPts val="5600"/>
              </a:lnSpc>
            </a:pPr>
            <a:r>
              <a:rPr lang="ar" sz="4000" dirty="0">
                <a:solidFill>
                  <a:srgbClr val="FFFFFF"/>
                </a:solidFill>
                <a:latin typeface="Canva Sans Bold"/>
              </a:rPr>
              <a:t>الخط الساخن للإرشاد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Custom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Canva Sans Bold</vt:lpstr>
      <vt:lpstr>Canva Sans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Circle Minimalist Medical Flyer</dc:title>
  <dc:creator>Ellen Stafford</dc:creator>
  <cp:lastModifiedBy>Maria Gillespie1</cp:lastModifiedBy>
  <cp:revision>36</cp:revision>
  <cp:lastPrinted>2024-03-04T14:35:35Z</cp:lastPrinted>
  <dcterms:created xsi:type="dcterms:W3CDTF">2006-08-16T00:00:00Z</dcterms:created>
  <dcterms:modified xsi:type="dcterms:W3CDTF">2025-01-21T14:50:39Z</dcterms:modified>
  <dc:identifier>DAF6Cusmb94</dc:identifier>
</cp:coreProperties>
</file>